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exandria" panose="020B0604020202020204" charset="-78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24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-5-5.svg"/><Relationship Id="rId5" Type="http://schemas.openxmlformats.org/officeDocument/2006/relationships/image" Target="../media/image-5-3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-6-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-6-3.svg"/><Relationship Id="rId4" Type="http://schemas.openxmlformats.org/officeDocument/2006/relationships/image" Target="../media/image6.png"/><Relationship Id="rId9" Type="http://schemas.openxmlformats.org/officeDocument/2006/relationships/image" Target="../media/image-6-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-7-8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-7-6.svg"/><Relationship Id="rId5" Type="http://schemas.openxmlformats.org/officeDocument/2006/relationships/image" Target="../media/image-7-4.svg"/><Relationship Id="rId4" Type="http://schemas.openxmlformats.org/officeDocument/2006/relationships/image" Target="../media/image-7-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-9-6.svg"/><Relationship Id="rId5" Type="http://schemas.openxmlformats.org/officeDocument/2006/relationships/image" Target="../media/image-9-4.svg"/><Relationship Id="rId4" Type="http://schemas.openxmlformats.org/officeDocument/2006/relationships/image" Target="../media/image-9-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 1: Пәнге кіріспе. Құзыреттілік ұғымының педагогикалық мағынасы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дәріс оқытушы-тарихшының әдістемелік құзыреттілігі пәнінің негізгі ұғымдарын, мазмұнын және педагогикалық маңызын түсіндіреді.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234" y="738783"/>
            <a:ext cx="7689533" cy="1298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Бекіту сұрақтары және әдебиеттер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727234" y="2556629"/>
            <a:ext cx="3116699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Бекіту сұрақтары: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727234" y="3153966"/>
            <a:ext cx="3591282" cy="997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Құзыр мен құзыреттілік арасындағы айырмашылық қандай?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27234" y="4223861"/>
            <a:ext cx="3591282" cy="664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 мұғалімінің кәсіби құзыреттерін атаңыз.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27234" y="4961334"/>
            <a:ext cx="3591282" cy="664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Құзыреттілік тәсілдің педагогикадағы рөлі қандай?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833104" y="2556629"/>
            <a:ext cx="3591282" cy="779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Пайдаланылған әдебиеттер:</a:t>
            </a:r>
            <a:endParaRPr lang="en-US" sz="2450" dirty="0"/>
          </a:p>
        </p:txBody>
      </p:sp>
      <p:sp>
        <p:nvSpPr>
          <p:cNvPr id="9" name="Text 6"/>
          <p:cNvSpPr/>
          <p:nvPr/>
        </p:nvSpPr>
        <p:spPr>
          <a:xfrm>
            <a:off x="4833104" y="3543538"/>
            <a:ext cx="3591282" cy="997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Байтұрсынұлы А. Тіл – құрал: әдістемелік мұралар. – Алматы, 2018.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833104" y="4613434"/>
            <a:ext cx="3591282" cy="997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Зимняя И.А. Ключевые компетенции как результат образования. – М., 2004.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833104" y="5683329"/>
            <a:ext cx="3591282" cy="664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ҚР «Білім туралы» Заңы. – Астана, 2020.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833104" y="6420803"/>
            <a:ext cx="3591282" cy="997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UNESCO. Teaching Competencies for the 21st Century. – Paris, 2019.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605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Дәрістің мақсаты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94992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9710" y="2794992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6" name="Text 3"/>
          <p:cNvSpPr/>
          <p:nvPr/>
        </p:nvSpPr>
        <p:spPr>
          <a:xfrm>
            <a:off x="6628924" y="3052286"/>
            <a:ext cx="33369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Пән мазмұнын түсіндіру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28924" y="3542705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Оқытушы-тарихшының әдістемелік құзыреттілігі пәнінің негізгі ғылыми-әдістемелік ұғымдарын ашу.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4752618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49710" y="4752618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0" name="Text 7"/>
          <p:cNvSpPr/>
          <p:nvPr/>
        </p:nvSpPr>
        <p:spPr>
          <a:xfrm>
            <a:off x="6628924" y="50099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Теориялық талдау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628924" y="5500330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Құзыр мен құзыреттілік теориясын педагогикалық тұрғыдан талдау.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893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 жоспары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5172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706773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881080"/>
            <a:ext cx="3865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Пәннің мәні мен құрылымы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16962" y="335172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706773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8" name="Text 6"/>
          <p:cNvSpPr/>
          <p:nvPr/>
        </p:nvSpPr>
        <p:spPr>
          <a:xfrm>
            <a:off x="5216962" y="3881080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 және құзыреттілік ұғымдары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640133" y="335172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40133" y="3706773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1" name="Text 9"/>
          <p:cNvSpPr/>
          <p:nvPr/>
        </p:nvSpPr>
        <p:spPr>
          <a:xfrm>
            <a:off x="9640133" y="3881080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Құзыреттілік тәсілдің білім берудегі рөлі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498657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5341620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515928"/>
            <a:ext cx="55169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Тарихшы-педагогтің кәсіби құзыреттері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428548" y="498657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341620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515928"/>
            <a:ext cx="50358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Пәннің ғылыми-әдістемелік маңызы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6968" y="398264"/>
            <a:ext cx="7255907" cy="452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Қазақстанның білім берудегі мақсаттары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06968" y="1198364"/>
            <a:ext cx="6631543" cy="463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Қазақстанның бәсекеге қабілетті 50 ел қатарына енуі жоғары білікті азаматтарды қажет етеді.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506968" y="1792248"/>
            <a:ext cx="6631543" cy="463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2015 жылға дейінгі білім беру тұжырымдамасы: терең білім мен дағдылар негізінде өзін-өзі дамытатын тұлға қалыптастыру.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509" y="1230987"/>
            <a:ext cx="6631543" cy="663154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24138" y="8351163"/>
            <a:ext cx="13399294" cy="463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«Білім беру жүйесінің басты міндеті — ұлттық және жалпы адамзаттық құндылықтар негізінде жеке адамды қалыптастыруға, дамытуға және кәсіптік шыңдауға бағытталған сапалы білім үшін қажетті жағдайлар жасау.»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24138" y="8977670"/>
            <a:ext cx="13399294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— ҚР «Білім туралы» Заңы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506968" y="8188285"/>
            <a:ext cx="15240" cy="1184077"/>
          </a:xfrm>
          <a:prstGeom prst="rect">
            <a:avLst/>
          </a:prstGeom>
          <a:solidFill>
            <a:srgbClr val="1B54DA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828" y="567928"/>
            <a:ext cx="7698343" cy="1290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Құзыреттілік тәсіл: Негізгі ұғымдар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2828" y="2168604"/>
            <a:ext cx="7698343" cy="2361843"/>
          </a:xfrm>
          <a:prstGeom prst="roundRect">
            <a:avLst>
              <a:gd name="adj" fmla="val 36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36903" y="2382679"/>
            <a:ext cx="619601" cy="619601"/>
          </a:xfrm>
          <a:prstGeom prst="roundRect">
            <a:avLst>
              <a:gd name="adj" fmla="val 14756409"/>
            </a:avLst>
          </a:prstGeom>
          <a:solidFill>
            <a:srgbClr val="1B54D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7281" y="2552938"/>
            <a:ext cx="278844" cy="2788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36903" y="3208734"/>
            <a:ext cx="2692837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 (компетенция)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936903" y="3655338"/>
            <a:ext cx="7270194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Қайсыбір тапсырманы орындауға қабілеттілік немесе бір нәрсені жасау.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722828" y="4736902"/>
            <a:ext cx="7698343" cy="2031325"/>
          </a:xfrm>
          <a:prstGeom prst="roundRect">
            <a:avLst>
              <a:gd name="adj" fmla="val 42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36903" y="4950976"/>
            <a:ext cx="619601" cy="619601"/>
          </a:xfrm>
          <a:prstGeom prst="roundRect">
            <a:avLst>
              <a:gd name="adj" fmla="val 14756409"/>
            </a:avLst>
          </a:prstGeom>
          <a:solidFill>
            <a:srgbClr val="1B54D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7281" y="5121235"/>
            <a:ext cx="278844" cy="27884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36903" y="5777032"/>
            <a:ext cx="367796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Құзыреттілік (компетенттілік)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936903" y="6223635"/>
            <a:ext cx="727019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Белгілі бір мәселені жан-жақты білу, өз ісін жетік меңгеру.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722828" y="7000518"/>
            <a:ext cx="7698343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ұғымдар педагогикалық-психологиялық әдебиеттерде әртүрлі мағынада қолданылады.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73881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Құзыреттіліктің құрылымы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Танымдық іс-әрекет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69224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Білімдер болып табылатын тәжірибе.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71411" y="3942398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43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Іс-әрекет тәсілдері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3360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Іскерліктер түріндегі тәжірибе.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70307" y="2991326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4914305"/>
            <a:ext cx="36508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Шығармашылық іс-әрекет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404723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Проблемалық жағдайда шешім қабылдау.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94533" y="5717500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Құзыреттілік — білім алушылардың күрделі әрекеттерді жасай алу қабілеті.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5924" y="576620"/>
            <a:ext cx="5736431" cy="648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Кілттік құзыреттіліктер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5924" y="1639491"/>
            <a:ext cx="13178552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Кілттік құзыреттіліктер — неғұрлым спецификалық құзырлар қалыптастыруға негіз болатын кең спектрлі әмбебап құзыреттіліктер.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25924" y="2847499"/>
            <a:ext cx="6485573" cy="1860947"/>
          </a:xfrm>
          <a:prstGeom prst="roundRect">
            <a:avLst>
              <a:gd name="adj" fmla="val 5896"/>
            </a:avLst>
          </a:prstGeom>
          <a:solidFill>
            <a:srgbClr val="F9F9FF"/>
          </a:solidFill>
          <a:ln/>
        </p:spPr>
      </p:sp>
      <p:sp>
        <p:nvSpPr>
          <p:cNvPr id="5" name="Shape 3"/>
          <p:cNvSpPr/>
          <p:nvPr/>
        </p:nvSpPr>
        <p:spPr>
          <a:xfrm>
            <a:off x="725924" y="2824639"/>
            <a:ext cx="6485573" cy="91440"/>
          </a:xfrm>
          <a:prstGeom prst="roundRect">
            <a:avLst>
              <a:gd name="adj" fmla="val 95276"/>
            </a:avLst>
          </a:prstGeom>
          <a:solidFill>
            <a:srgbClr val="1B54DA"/>
          </a:solidFill>
          <a:ln/>
        </p:spPr>
      </p:sp>
      <p:sp>
        <p:nvSpPr>
          <p:cNvPr id="6" name="Shape 4"/>
          <p:cNvSpPr/>
          <p:nvPr/>
        </p:nvSpPr>
        <p:spPr>
          <a:xfrm>
            <a:off x="3657600" y="2536388"/>
            <a:ext cx="622221" cy="622221"/>
          </a:xfrm>
          <a:prstGeom prst="roundRect">
            <a:avLst>
              <a:gd name="adj" fmla="val 146957"/>
            </a:avLst>
          </a:prstGeom>
          <a:solidFill>
            <a:srgbClr val="1B54DA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44290" y="2722959"/>
            <a:ext cx="248841" cy="24884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56191" y="3366016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Көпфункционалды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56191" y="3814524"/>
            <a:ext cx="6025039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Күнделікті, кәсіби және әлеуметтік мәселелерді шешуге мүмкіндік береді.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418903" y="2847499"/>
            <a:ext cx="6485573" cy="1860947"/>
          </a:xfrm>
          <a:prstGeom prst="roundRect">
            <a:avLst>
              <a:gd name="adj" fmla="val 5896"/>
            </a:avLst>
          </a:prstGeom>
          <a:solidFill>
            <a:srgbClr val="F9F9FF"/>
          </a:solidFill>
          <a:ln/>
        </p:spPr>
      </p:sp>
      <p:sp>
        <p:nvSpPr>
          <p:cNvPr id="11" name="Shape 8"/>
          <p:cNvSpPr/>
          <p:nvPr/>
        </p:nvSpPr>
        <p:spPr>
          <a:xfrm>
            <a:off x="7418903" y="2824639"/>
            <a:ext cx="6485573" cy="91440"/>
          </a:xfrm>
          <a:prstGeom prst="roundRect">
            <a:avLst>
              <a:gd name="adj" fmla="val 95276"/>
            </a:avLst>
          </a:prstGeom>
          <a:solidFill>
            <a:srgbClr val="1B54DA"/>
          </a:solidFill>
          <a:ln/>
        </p:spPr>
      </p:sp>
      <p:sp>
        <p:nvSpPr>
          <p:cNvPr id="12" name="Shape 9"/>
          <p:cNvSpPr/>
          <p:nvPr/>
        </p:nvSpPr>
        <p:spPr>
          <a:xfrm>
            <a:off x="10350579" y="2536388"/>
            <a:ext cx="622221" cy="622221"/>
          </a:xfrm>
          <a:prstGeom prst="roundRect">
            <a:avLst>
              <a:gd name="adj" fmla="val 146957"/>
            </a:avLst>
          </a:prstGeom>
          <a:solidFill>
            <a:srgbClr val="1B54DA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37269" y="2722959"/>
            <a:ext cx="248841" cy="248841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649170" y="3366016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Пәнаралық</a:t>
            </a:r>
            <a:endParaRPr lang="en-US" sz="2000" dirty="0"/>
          </a:p>
        </p:txBody>
      </p:sp>
      <p:sp>
        <p:nvSpPr>
          <p:cNvPr id="15" name="Text 11"/>
          <p:cNvSpPr/>
          <p:nvPr/>
        </p:nvSpPr>
        <p:spPr>
          <a:xfrm>
            <a:off x="7649170" y="3814524"/>
            <a:ext cx="6025039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Пәнді меңгеруден тыс және пәнаралық сипатта болады.</a:t>
            </a: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725924" y="5226963"/>
            <a:ext cx="6485573" cy="1860947"/>
          </a:xfrm>
          <a:prstGeom prst="roundRect">
            <a:avLst>
              <a:gd name="adj" fmla="val 5896"/>
            </a:avLst>
          </a:prstGeom>
          <a:solidFill>
            <a:srgbClr val="F9F9FF"/>
          </a:solidFill>
          <a:ln/>
        </p:spPr>
      </p:sp>
      <p:sp>
        <p:nvSpPr>
          <p:cNvPr id="17" name="Shape 13"/>
          <p:cNvSpPr/>
          <p:nvPr/>
        </p:nvSpPr>
        <p:spPr>
          <a:xfrm>
            <a:off x="725924" y="5204103"/>
            <a:ext cx="6485573" cy="91440"/>
          </a:xfrm>
          <a:prstGeom prst="roundRect">
            <a:avLst>
              <a:gd name="adj" fmla="val 95276"/>
            </a:avLst>
          </a:prstGeom>
          <a:solidFill>
            <a:srgbClr val="1B54DA"/>
          </a:solidFill>
          <a:ln/>
        </p:spPr>
      </p:sp>
      <p:sp>
        <p:nvSpPr>
          <p:cNvPr id="18" name="Shape 14"/>
          <p:cNvSpPr/>
          <p:nvPr/>
        </p:nvSpPr>
        <p:spPr>
          <a:xfrm>
            <a:off x="3657600" y="4915853"/>
            <a:ext cx="622221" cy="622221"/>
          </a:xfrm>
          <a:prstGeom prst="roundRect">
            <a:avLst>
              <a:gd name="adj" fmla="val 146957"/>
            </a:avLst>
          </a:prstGeom>
          <a:solidFill>
            <a:srgbClr val="1B54DA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44290" y="5102423"/>
            <a:ext cx="248841" cy="248841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56191" y="5745480"/>
            <a:ext cx="2779871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Интеллектуалды даму</a:t>
            </a:r>
            <a:endParaRPr lang="en-US" sz="2000" dirty="0"/>
          </a:p>
        </p:txBody>
      </p:sp>
      <p:sp>
        <p:nvSpPr>
          <p:cNvPr id="21" name="Text 16"/>
          <p:cNvSpPr/>
          <p:nvPr/>
        </p:nvSpPr>
        <p:spPr>
          <a:xfrm>
            <a:off x="956191" y="6193988"/>
            <a:ext cx="6025039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Абстрактілі, сыни ойлау, саморефлексияға сүйенеді.</a:t>
            </a:r>
            <a:endParaRPr lang="en-US" sz="1600" dirty="0"/>
          </a:p>
        </p:txBody>
      </p:sp>
      <p:sp>
        <p:nvSpPr>
          <p:cNvPr id="22" name="Shape 17"/>
          <p:cNvSpPr/>
          <p:nvPr/>
        </p:nvSpPr>
        <p:spPr>
          <a:xfrm>
            <a:off x="7418903" y="5226963"/>
            <a:ext cx="6485573" cy="1860947"/>
          </a:xfrm>
          <a:prstGeom prst="roundRect">
            <a:avLst>
              <a:gd name="adj" fmla="val 5896"/>
            </a:avLst>
          </a:prstGeom>
          <a:solidFill>
            <a:srgbClr val="F9F9FF"/>
          </a:solidFill>
          <a:ln/>
        </p:spPr>
      </p:sp>
      <p:sp>
        <p:nvSpPr>
          <p:cNvPr id="23" name="Shape 18"/>
          <p:cNvSpPr/>
          <p:nvPr/>
        </p:nvSpPr>
        <p:spPr>
          <a:xfrm>
            <a:off x="7418903" y="5204103"/>
            <a:ext cx="6485573" cy="91440"/>
          </a:xfrm>
          <a:prstGeom prst="roundRect">
            <a:avLst>
              <a:gd name="adj" fmla="val 95276"/>
            </a:avLst>
          </a:prstGeom>
          <a:solidFill>
            <a:srgbClr val="1B54DA"/>
          </a:solidFill>
          <a:ln/>
        </p:spPr>
      </p:sp>
      <p:sp>
        <p:nvSpPr>
          <p:cNvPr id="24" name="Shape 19"/>
          <p:cNvSpPr/>
          <p:nvPr/>
        </p:nvSpPr>
        <p:spPr>
          <a:xfrm>
            <a:off x="10350579" y="4915853"/>
            <a:ext cx="622221" cy="622221"/>
          </a:xfrm>
          <a:prstGeom prst="roundRect">
            <a:avLst>
              <a:gd name="adj" fmla="val 146957"/>
            </a:avLst>
          </a:prstGeom>
          <a:solidFill>
            <a:srgbClr val="1B54DA"/>
          </a:solidFill>
          <a:ln/>
        </p:spPr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37269" y="5102423"/>
            <a:ext cx="248841" cy="248841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7649170" y="5745480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Көпжақты</a:t>
            </a:r>
            <a:endParaRPr lang="en-US" sz="2000" dirty="0"/>
          </a:p>
        </p:txBody>
      </p:sp>
      <p:sp>
        <p:nvSpPr>
          <p:cNvPr id="27" name="Text 21"/>
          <p:cNvSpPr/>
          <p:nvPr/>
        </p:nvSpPr>
        <p:spPr>
          <a:xfrm>
            <a:off x="7649170" y="6193988"/>
            <a:ext cx="6025039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Тұлғалық қасиеттерді, қабілеттерді, іскерліктерді қамтиды.</a:t>
            </a:r>
            <a:endParaRPr lang="en-US" sz="1600" dirty="0"/>
          </a:p>
        </p:txBody>
      </p:sp>
      <p:sp>
        <p:nvSpPr>
          <p:cNvPr id="28" name="Text 22"/>
          <p:cNvSpPr/>
          <p:nvPr/>
        </p:nvSpPr>
        <p:spPr>
          <a:xfrm>
            <a:off x="725924" y="7321153"/>
            <a:ext cx="13178552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Э.Ф.Зеер кілттік құзыреттіліктердің ерекшеліктерін бөліп көрсетеді.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269" y="344329"/>
            <a:ext cx="6094214" cy="391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Тарихшы-педагогтің кәсіби құзыреттері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69" y="986076"/>
            <a:ext cx="3321129" cy="33211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269" y="4432340"/>
            <a:ext cx="1565315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Пәндік құзырет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38269" y="4703088"/>
            <a:ext cx="3321129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 ғылымының теориясы мен әдіснамасын білу, тарихи деректермен жұмыс.</a:t>
            </a:r>
            <a:endParaRPr lang="en-US" sz="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847" y="986076"/>
            <a:ext cx="3321129" cy="33211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15847" y="4432340"/>
            <a:ext cx="1565315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Әдістемелік құзырет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3915847" y="4703088"/>
            <a:ext cx="3321129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Сабақ жоспарын құрастыру, әдістерді таңдау (дәріс, семинар, кейс).</a:t>
            </a:r>
            <a:endParaRPr lang="en-US" sz="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424" y="986076"/>
            <a:ext cx="3321129" cy="33211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393424" y="4432340"/>
            <a:ext cx="1635442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Зерттеушілік құзырет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7393424" y="4703088"/>
            <a:ext cx="3321129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Ғылыми ақпаратты талдау, салыстырмалы зерттеу жүргізу.</a:t>
            </a:r>
            <a:endParaRPr lang="en-US" sz="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1002" y="986076"/>
            <a:ext cx="3321129" cy="332112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71002" y="4432340"/>
            <a:ext cx="1979057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Коммуникативтік құзырет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10871002" y="4703088"/>
            <a:ext cx="3321129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Академиялық дискурс, аудиториямен тиімді қарым-қатынас.</a:t>
            </a:r>
            <a:endParaRPr lang="en-US" sz="9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69" y="5354241"/>
            <a:ext cx="3321129" cy="332112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38269" y="8800505"/>
            <a:ext cx="1565315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Ақпараттық құзырет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438269" y="9071253"/>
            <a:ext cx="3321129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АКТ және цифрлық платформаларды тиімді пайдалану.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623173"/>
            <a:ext cx="10029349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Пәннің ғылыми-әдістемелік маңызы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2965133" y="1780222"/>
            <a:ext cx="2174915" cy="1661755"/>
          </a:xfrm>
          <a:prstGeom prst="roundRect">
            <a:avLst>
              <a:gd name="adj" fmla="val 570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93820" y="2452330"/>
            <a:ext cx="317421" cy="3174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65790" y="2005965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ойлау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65790" y="2494002"/>
            <a:ext cx="8248650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Болашақ оқытушының сыни және аналитикалық ойлау қабілетін дамыту.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2918" y="3426738"/>
            <a:ext cx="8474393" cy="15240"/>
          </a:xfrm>
          <a:prstGeom prst="roundRect">
            <a:avLst>
              <a:gd name="adj" fmla="val 622236"/>
            </a:avLst>
          </a:prstGeom>
          <a:solidFill>
            <a:srgbClr val="B8C3DF"/>
          </a:solidFill>
          <a:ln/>
        </p:spPr>
      </p:sp>
      <p:sp>
        <p:nvSpPr>
          <p:cNvPr id="8" name="Shape 5"/>
          <p:cNvSpPr/>
          <p:nvPr/>
        </p:nvSpPr>
        <p:spPr>
          <a:xfrm>
            <a:off x="1877616" y="3554849"/>
            <a:ext cx="4349948" cy="1300639"/>
          </a:xfrm>
          <a:prstGeom prst="roundRect">
            <a:avLst>
              <a:gd name="adj" fmla="val 729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93820" y="4046339"/>
            <a:ext cx="317421" cy="3174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453307" y="3780592"/>
            <a:ext cx="3020735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Әдістемелік мәдениет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53307" y="4268629"/>
            <a:ext cx="6911935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Оқытудың заманауи әдіс-тәсілдерін меңгеру және қолдану.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340435" y="4840248"/>
            <a:ext cx="7386876" cy="15240"/>
          </a:xfrm>
          <a:prstGeom prst="roundRect">
            <a:avLst>
              <a:gd name="adj" fmla="val 622236"/>
            </a:avLst>
          </a:prstGeom>
          <a:solidFill>
            <a:srgbClr val="B8C3DF"/>
          </a:solidFill>
          <a:ln/>
        </p:spPr>
      </p:sp>
      <p:sp>
        <p:nvSpPr>
          <p:cNvPr id="13" name="Shape 9"/>
          <p:cNvSpPr/>
          <p:nvPr/>
        </p:nvSpPr>
        <p:spPr>
          <a:xfrm>
            <a:off x="790218" y="4968359"/>
            <a:ext cx="6524982" cy="1661755"/>
          </a:xfrm>
          <a:prstGeom prst="roundRect">
            <a:avLst>
              <a:gd name="adj" fmla="val 570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93939" y="5640467"/>
            <a:ext cx="317421" cy="3174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0942" y="5194102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Кәсіби шеберлік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0942" y="5682139"/>
            <a:ext cx="6073497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Педагогикалық іс-әрекеттегі үздіксіз даму мен жетілу.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0218" y="6884075"/>
            <a:ext cx="13049964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«Оқытушы-тарихшының әдістемелік құзыреттілігі» пәні болашақ жоғары мектеп маманының кәсіби деңгейін қалыптастыруға бағытталған.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480</Words>
  <Application>Microsoft Office PowerPoint</Application>
  <PresentationFormat>Произвольный</PresentationFormat>
  <Paragraphs>87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Alexandria Light</vt:lpstr>
      <vt:lpstr>Arial</vt:lpstr>
      <vt:lpstr>Alexandria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2</cp:revision>
  <dcterms:created xsi:type="dcterms:W3CDTF">2025-11-16T09:08:19Z</dcterms:created>
  <dcterms:modified xsi:type="dcterms:W3CDTF">2025-11-16T09:11:15Z</dcterms:modified>
</cp:coreProperties>
</file>